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80" r:id="rId2"/>
    <p:sldId id="281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2" r:id="rId13"/>
    <p:sldId id="291" r:id="rId14"/>
  </p:sldIdLst>
  <p:sldSz cx="24387175" cy="13716000"/>
  <p:notesSz cx="6858000" cy="9144000"/>
  <p:defaultTextStyle>
    <a:defPPr>
      <a:defRPr lang="en-US"/>
    </a:defPPr>
    <a:lvl1pPr marL="0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46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91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337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783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229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674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1120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566" algn="l" defTabSz="1828891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3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7E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26"/>
    <p:restoredTop sz="94626"/>
  </p:normalViewPr>
  <p:slideViewPr>
    <p:cSldViewPr snapToGrid="0" snapToObjects="1" showGuides="1">
      <p:cViewPr varScale="1">
        <p:scale>
          <a:sx n="60" d="100"/>
          <a:sy n="60" d="100"/>
        </p:scale>
        <p:origin x="496" y="200"/>
      </p:cViewPr>
      <p:guideLst>
        <p:guide orient="horz" pos="4320"/>
        <p:guide pos="763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1" d="100"/>
          <a:sy n="91" d="100"/>
        </p:scale>
        <p:origin x="328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CFFC7C-0376-E44D-ACA0-D60DC10B59F7}" type="datetimeFigureOut">
              <a:rPr lang="en-US" smtClean="0"/>
              <a:t>6/21/19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6CEB7-CA9E-364F-BFA0-4F3CF7BA9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8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D7AAA-32DA-D340-95C4-8C06D2F0914F}" type="datetimeFigureOut">
              <a:rPr kumimoji="1" lang="ko-KR" altLang="en-US" smtClean="0"/>
              <a:t>2019. 6. 21.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E22E5-4737-424A-8C6F-3A74E821516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05403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키알리는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컨테이너 애플리케이션 플랫폼에서 실행되는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애플리케이션과 사용자 대면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프런트엔드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애플리케이션이라는 두 가지 요소로 구성된다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E22E5-4737-424A-8C6F-3A74E821516B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4423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키알리는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컨테이너 애플리케이션 플랫폼에서 실행되는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애플리케이션과 사용자 대면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프런트엔드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애플리케이션이라는 두 가지 요소로 구성된다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E22E5-4737-424A-8C6F-3A74E821516B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1288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키알리는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컨테이너 애플리케이션 플랫폼에서 실행되는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애플리케이션과 사용자 대면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프런트엔드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애플리케이션이라는 두 가지 요소로 구성된다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E22E5-4737-424A-8C6F-3A74E821516B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6244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E22E5-4737-424A-8C6F-3A74E821516B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75328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with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6649688" y="0"/>
            <a:ext cx="7737487" cy="137160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639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3" r:id="rId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6600" b="0" i="0" kern="1200">
          <a:solidFill>
            <a:schemeClr val="tx1"/>
          </a:solidFill>
          <a:latin typeface="Montserrat Light" charset="0"/>
          <a:ea typeface="Montserrat Light" charset="0"/>
          <a:cs typeface="Montserrat Light" charset="0"/>
        </a:defRPr>
      </a:lvl1pPr>
    </p:titleStyle>
    <p:bodyStyle>
      <a:lvl1pPr marL="0" indent="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4400" b="0" i="0" kern="1200">
          <a:solidFill>
            <a:schemeClr val="tx1"/>
          </a:solidFill>
          <a:latin typeface="Montserrat Light" charset="0"/>
          <a:ea typeface="Montserrat Light" charset="0"/>
          <a:cs typeface="Montserrat Light" charset="0"/>
        </a:defRPr>
      </a:lvl1pPr>
      <a:lvl2pPr marL="914400" indent="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600" b="0" i="0" kern="1200">
          <a:solidFill>
            <a:schemeClr val="tx1"/>
          </a:solidFill>
          <a:latin typeface="Montserrat Light" charset="0"/>
          <a:ea typeface="Montserrat Light" charset="0"/>
          <a:cs typeface="Montserrat Light" charset="0"/>
        </a:defRPr>
      </a:lvl2pPr>
      <a:lvl3pPr marL="1828800" indent="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0" i="0" kern="1200">
          <a:solidFill>
            <a:schemeClr val="tx1"/>
          </a:solidFill>
          <a:latin typeface="Montserrat Light" charset="0"/>
          <a:ea typeface="Montserrat Light" charset="0"/>
          <a:cs typeface="Montserrat Light" charset="0"/>
        </a:defRPr>
      </a:lvl3pPr>
      <a:lvl4pPr marL="2743200" indent="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0" i="0" kern="1200">
          <a:solidFill>
            <a:schemeClr val="tx1"/>
          </a:solidFill>
          <a:latin typeface="Montserrat Light" charset="0"/>
          <a:ea typeface="Montserrat Light" charset="0"/>
          <a:cs typeface="Montserrat Light" charset="0"/>
        </a:defRPr>
      </a:lvl4pPr>
      <a:lvl5pPr marL="3657600" indent="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0" i="0" kern="1200">
          <a:solidFill>
            <a:schemeClr val="tx1"/>
          </a:solidFill>
          <a:latin typeface="Montserrat Light" charset="0"/>
          <a:ea typeface="Montserrat Light" charset="0"/>
          <a:cs typeface="Montserrat Light" charset="0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Line 5"/>
          <p:cNvSpPr>
            <a:spLocks noChangeShapeType="1"/>
          </p:cNvSpPr>
          <p:nvPr/>
        </p:nvSpPr>
        <p:spPr bwMode="auto">
          <a:xfrm>
            <a:off x="1498741" y="-174836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3797" tIns="121899" rIns="243797" bIns="1218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>
            <a:off x="1498741" y="-174836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3797" tIns="121899" rIns="243797" bIns="1218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360152" y="4946403"/>
            <a:ext cx="5028856" cy="3308558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243798" tIns="121900" rIns="243798" bIns="121900" rtlCol="0" anchor="ctr">
            <a:spAutoFit/>
          </a:bodyPr>
          <a:lstStyle/>
          <a:p>
            <a:pPr>
              <a:tabLst>
                <a:tab pos="338138" algn="l"/>
              </a:tabLst>
            </a:pPr>
            <a:r>
              <a:rPr lang="en-US" sz="19900" b="1" dirty="0" err="1">
                <a:solidFill>
                  <a:schemeClr val="tx1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endParaRPr lang="en-US" sz="19900" b="1" dirty="0">
              <a:solidFill>
                <a:schemeClr val="tx1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461635" y="7667133"/>
            <a:ext cx="3120385" cy="861734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243798" tIns="121900" rIns="243798" bIns="121900" rtlCol="0" anchor="ctr">
            <a:spAutoFit/>
          </a:bodyPr>
          <a:lstStyle/>
          <a:p>
            <a:pPr>
              <a:tabLst>
                <a:tab pos="338138" algn="l"/>
              </a:tabLst>
            </a:pPr>
            <a:r>
              <a:rPr lang="en-US" sz="4000" dirty="0">
                <a:solidFill>
                  <a:schemeClr val="tx1"/>
                </a:solidFill>
                <a:latin typeface="Montserrat Ultra Light" charset="0"/>
                <a:ea typeface="Montserrat Ultra Light" charset="0"/>
                <a:cs typeface="Montserrat Ultra Light" charset="0"/>
              </a:rPr>
              <a:t>Made by ME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705630" y="5258049"/>
            <a:ext cx="3511550" cy="3511548"/>
            <a:chOff x="2835275" y="1704975"/>
            <a:chExt cx="4329113" cy="4329113"/>
          </a:xfrm>
          <a:noFill/>
        </p:grpSpPr>
        <p:sp>
          <p:nvSpPr>
            <p:cNvPr id="15" name="Line 1"/>
            <p:cNvSpPr>
              <a:spLocks noChangeShapeType="1"/>
            </p:cNvSpPr>
            <p:nvPr/>
          </p:nvSpPr>
          <p:spPr bwMode="auto">
            <a:xfrm flipH="1">
              <a:off x="3035300" y="1939925"/>
              <a:ext cx="3906838" cy="3892550"/>
            </a:xfrm>
            <a:prstGeom prst="line">
              <a:avLst/>
            </a:pr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5"/>
            <p:cNvSpPr>
              <a:spLocks noChangeArrowheads="1"/>
            </p:cNvSpPr>
            <p:nvPr/>
          </p:nvSpPr>
          <p:spPr bwMode="auto">
            <a:xfrm>
              <a:off x="6546850" y="1884363"/>
              <a:ext cx="438150" cy="439737"/>
            </a:xfrm>
            <a:custGeom>
              <a:avLst/>
              <a:gdLst>
                <a:gd name="T0" fmla="*/ 0 w 1219"/>
                <a:gd name="T1" fmla="*/ 0 h 1220"/>
                <a:gd name="T2" fmla="*/ 1218 w 1219"/>
                <a:gd name="T3" fmla="*/ 0 h 1220"/>
                <a:gd name="T4" fmla="*/ 1218 w 1219"/>
                <a:gd name="T5" fmla="*/ 1219 h 1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9" h="1220">
                  <a:moveTo>
                    <a:pt x="0" y="0"/>
                  </a:moveTo>
                  <a:lnTo>
                    <a:pt x="1218" y="0"/>
                  </a:lnTo>
                  <a:lnTo>
                    <a:pt x="1218" y="1219"/>
                  </a:lnTo>
                </a:path>
              </a:pathLst>
            </a:cu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6"/>
            <p:cNvSpPr>
              <a:spLocks noChangeArrowheads="1"/>
            </p:cNvSpPr>
            <p:nvPr/>
          </p:nvSpPr>
          <p:spPr bwMode="auto">
            <a:xfrm>
              <a:off x="3014663" y="5416550"/>
              <a:ext cx="439737" cy="438150"/>
            </a:xfrm>
            <a:custGeom>
              <a:avLst/>
              <a:gdLst>
                <a:gd name="T0" fmla="*/ 1219 w 1220"/>
                <a:gd name="T1" fmla="*/ 1218 h 1219"/>
                <a:gd name="T2" fmla="*/ 0 w 1220"/>
                <a:gd name="T3" fmla="*/ 1218 h 1219"/>
                <a:gd name="T4" fmla="*/ 0 w 1220"/>
                <a:gd name="T5" fmla="*/ 0 h 1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20" h="1219">
                  <a:moveTo>
                    <a:pt x="1219" y="1218"/>
                  </a:moveTo>
                  <a:lnTo>
                    <a:pt x="0" y="1218"/>
                  </a:lnTo>
                  <a:lnTo>
                    <a:pt x="0" y="0"/>
                  </a:lnTo>
                </a:path>
              </a:pathLst>
            </a:cu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Line 4"/>
            <p:cNvSpPr>
              <a:spLocks noChangeShapeType="1"/>
            </p:cNvSpPr>
            <p:nvPr/>
          </p:nvSpPr>
          <p:spPr bwMode="auto">
            <a:xfrm>
              <a:off x="3273425" y="2143125"/>
              <a:ext cx="3452813" cy="3452813"/>
            </a:xfrm>
            <a:prstGeom prst="line">
              <a:avLst/>
            </a:pr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8"/>
            <p:cNvSpPr>
              <a:spLocks noChangeArrowheads="1"/>
            </p:cNvSpPr>
            <p:nvPr/>
          </p:nvSpPr>
          <p:spPr bwMode="auto">
            <a:xfrm>
              <a:off x="6726238" y="5595938"/>
              <a:ext cx="438150" cy="438150"/>
            </a:xfrm>
            <a:custGeom>
              <a:avLst/>
              <a:gdLst>
                <a:gd name="T0" fmla="*/ 0 w 1219"/>
                <a:gd name="T1" fmla="*/ 1218 h 1219"/>
                <a:gd name="T2" fmla="*/ 0 w 1219"/>
                <a:gd name="T3" fmla="*/ 0 h 1219"/>
                <a:gd name="T4" fmla="*/ 1218 w 1219"/>
                <a:gd name="T5" fmla="*/ 0 h 1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9" h="1219">
                  <a:moveTo>
                    <a:pt x="0" y="1218"/>
                  </a:moveTo>
                  <a:lnTo>
                    <a:pt x="0" y="0"/>
                  </a:lnTo>
                  <a:lnTo>
                    <a:pt x="1218" y="0"/>
                  </a:lnTo>
                </a:path>
              </a:pathLst>
            </a:cu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9"/>
            <p:cNvSpPr>
              <a:spLocks noChangeArrowheads="1"/>
            </p:cNvSpPr>
            <p:nvPr/>
          </p:nvSpPr>
          <p:spPr bwMode="auto">
            <a:xfrm>
              <a:off x="2835275" y="1704975"/>
              <a:ext cx="439738" cy="439738"/>
            </a:xfrm>
            <a:custGeom>
              <a:avLst/>
              <a:gdLst>
                <a:gd name="T0" fmla="*/ 1219 w 1220"/>
                <a:gd name="T1" fmla="*/ 0 h 1220"/>
                <a:gd name="T2" fmla="*/ 1219 w 1220"/>
                <a:gd name="T3" fmla="*/ 1219 h 1220"/>
                <a:gd name="T4" fmla="*/ 0 w 1220"/>
                <a:gd name="T5" fmla="*/ 1219 h 1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20" h="1220">
                  <a:moveTo>
                    <a:pt x="1219" y="0"/>
                  </a:moveTo>
                  <a:lnTo>
                    <a:pt x="1219" y="1219"/>
                  </a:lnTo>
                  <a:lnTo>
                    <a:pt x="0" y="1219"/>
                  </a:lnTo>
                </a:path>
              </a:pathLst>
            </a:cu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0"/>
            <p:cNvSpPr>
              <a:spLocks noChangeArrowheads="1"/>
            </p:cNvSpPr>
            <p:nvPr/>
          </p:nvSpPr>
          <p:spPr bwMode="auto">
            <a:xfrm>
              <a:off x="4162425" y="2479675"/>
              <a:ext cx="1665288" cy="282575"/>
            </a:xfrm>
            <a:custGeom>
              <a:avLst/>
              <a:gdLst>
                <a:gd name="T0" fmla="*/ 4624 w 4625"/>
                <a:gd name="T1" fmla="*/ 750 h 783"/>
                <a:gd name="T2" fmla="*/ 4624 w 4625"/>
                <a:gd name="T3" fmla="*/ 750 h 783"/>
                <a:gd name="T4" fmla="*/ 2312 w 4625"/>
                <a:gd name="T5" fmla="*/ 0 h 783"/>
                <a:gd name="T6" fmla="*/ 0 w 4625"/>
                <a:gd name="T7" fmla="*/ 782 h 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25" h="783">
                  <a:moveTo>
                    <a:pt x="4624" y="750"/>
                  </a:moveTo>
                  <a:lnTo>
                    <a:pt x="4624" y="750"/>
                  </a:lnTo>
                  <a:cubicBezTo>
                    <a:pt x="3999" y="282"/>
                    <a:pt x="3186" y="0"/>
                    <a:pt x="2312" y="0"/>
                  </a:cubicBezTo>
                  <a:cubicBezTo>
                    <a:pt x="1437" y="0"/>
                    <a:pt x="656" y="282"/>
                    <a:pt x="0" y="782"/>
                  </a:cubicBezTo>
                </a:path>
              </a:pathLst>
            </a:cu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1"/>
            <p:cNvSpPr>
              <a:spLocks noChangeArrowheads="1"/>
            </p:cNvSpPr>
            <p:nvPr/>
          </p:nvSpPr>
          <p:spPr bwMode="auto">
            <a:xfrm>
              <a:off x="6097588" y="3009900"/>
              <a:ext cx="292100" cy="1698625"/>
            </a:xfrm>
            <a:custGeom>
              <a:avLst/>
              <a:gdLst>
                <a:gd name="T0" fmla="*/ 31 w 813"/>
                <a:gd name="T1" fmla="*/ 4718 h 4719"/>
                <a:gd name="T2" fmla="*/ 31 w 813"/>
                <a:gd name="T3" fmla="*/ 4718 h 4719"/>
                <a:gd name="T4" fmla="*/ 812 w 813"/>
                <a:gd name="T5" fmla="*/ 2375 h 4719"/>
                <a:gd name="T6" fmla="*/ 0 w 813"/>
                <a:gd name="T7" fmla="*/ 0 h 4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3" h="4719">
                  <a:moveTo>
                    <a:pt x="31" y="4718"/>
                  </a:moveTo>
                  <a:lnTo>
                    <a:pt x="31" y="4718"/>
                  </a:lnTo>
                  <a:cubicBezTo>
                    <a:pt x="531" y="4062"/>
                    <a:pt x="812" y="3249"/>
                    <a:pt x="812" y="2375"/>
                  </a:cubicBezTo>
                  <a:cubicBezTo>
                    <a:pt x="812" y="1500"/>
                    <a:pt x="500" y="656"/>
                    <a:pt x="0" y="0"/>
                  </a:cubicBezTo>
                </a:path>
              </a:pathLst>
            </a:cu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2"/>
            <p:cNvSpPr>
              <a:spLocks noChangeArrowheads="1"/>
            </p:cNvSpPr>
            <p:nvPr/>
          </p:nvSpPr>
          <p:spPr bwMode="auto">
            <a:xfrm>
              <a:off x="3611563" y="3021013"/>
              <a:ext cx="293687" cy="1676400"/>
            </a:xfrm>
            <a:custGeom>
              <a:avLst/>
              <a:gdLst>
                <a:gd name="T0" fmla="*/ 813 w 814"/>
                <a:gd name="T1" fmla="*/ 0 h 4657"/>
                <a:gd name="T2" fmla="*/ 813 w 814"/>
                <a:gd name="T3" fmla="*/ 0 h 4657"/>
                <a:gd name="T4" fmla="*/ 0 w 814"/>
                <a:gd name="T5" fmla="*/ 2344 h 4657"/>
                <a:gd name="T6" fmla="*/ 750 w 814"/>
                <a:gd name="T7" fmla="*/ 4656 h 4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4" h="4657">
                  <a:moveTo>
                    <a:pt x="813" y="0"/>
                  </a:moveTo>
                  <a:lnTo>
                    <a:pt x="813" y="0"/>
                  </a:lnTo>
                  <a:cubicBezTo>
                    <a:pt x="282" y="657"/>
                    <a:pt x="0" y="1469"/>
                    <a:pt x="0" y="2344"/>
                  </a:cubicBezTo>
                  <a:cubicBezTo>
                    <a:pt x="0" y="3218"/>
                    <a:pt x="282" y="4031"/>
                    <a:pt x="750" y="4656"/>
                  </a:cubicBezTo>
                </a:path>
              </a:pathLst>
            </a:cu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3"/>
            <p:cNvSpPr>
              <a:spLocks noChangeArrowheads="1"/>
            </p:cNvSpPr>
            <p:nvPr/>
          </p:nvSpPr>
          <p:spPr bwMode="auto">
            <a:xfrm>
              <a:off x="4140200" y="4967288"/>
              <a:ext cx="1709738" cy="292100"/>
            </a:xfrm>
            <a:custGeom>
              <a:avLst/>
              <a:gdLst>
                <a:gd name="T0" fmla="*/ 0 w 4750"/>
                <a:gd name="T1" fmla="*/ 0 h 813"/>
                <a:gd name="T2" fmla="*/ 0 w 4750"/>
                <a:gd name="T3" fmla="*/ 0 h 813"/>
                <a:gd name="T4" fmla="*/ 2375 w 4750"/>
                <a:gd name="T5" fmla="*/ 812 h 813"/>
                <a:gd name="T6" fmla="*/ 4749 w 4750"/>
                <a:gd name="T7" fmla="*/ 0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50" h="813">
                  <a:moveTo>
                    <a:pt x="0" y="0"/>
                  </a:moveTo>
                  <a:lnTo>
                    <a:pt x="0" y="0"/>
                  </a:lnTo>
                  <a:cubicBezTo>
                    <a:pt x="656" y="500"/>
                    <a:pt x="1500" y="812"/>
                    <a:pt x="2375" y="812"/>
                  </a:cubicBezTo>
                  <a:cubicBezTo>
                    <a:pt x="3280" y="812"/>
                    <a:pt x="4093" y="500"/>
                    <a:pt x="4749" y="0"/>
                  </a:cubicBezTo>
                </a:path>
              </a:pathLst>
            </a:custGeom>
            <a:grpFill/>
            <a:ln w="12700" cap="flat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0769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759630" y="766742"/>
            <a:ext cx="137815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source install </a:t>
            </a:r>
          </a:p>
        </p:txBody>
      </p:sp>
      <p:sp>
        <p:nvSpPr>
          <p:cNvPr id="40" name="Subtitle 2"/>
          <p:cNvSpPr txBox="1">
            <a:spLocks/>
          </p:cNvSpPr>
          <p:nvPr/>
        </p:nvSpPr>
        <p:spPr>
          <a:xfrm>
            <a:off x="1759630" y="3052207"/>
            <a:ext cx="13328120" cy="1122707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Running - </a:t>
            </a:r>
            <a:r>
              <a:rPr lang="en" altLang="ko-KR" sz="4000" dirty="0"/>
              <a:t>Deploying </a:t>
            </a:r>
            <a:r>
              <a:rPr lang="en" altLang="ko-KR" sz="4000" dirty="0" err="1"/>
              <a:t>Kiali</a:t>
            </a:r>
            <a:r>
              <a:rPr lang="en" altLang="ko-KR" sz="4000" dirty="0"/>
              <a:t> Operator</a:t>
            </a: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1759630" y="4948771"/>
            <a:ext cx="20356091" cy="2542583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$ cd ${GOPATH}/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src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github.com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/operator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$ make operator-create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6144695-03BB-9645-B52A-D90095A86D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77" r="21720" b="38385"/>
          <a:stretch/>
        </p:blipFill>
        <p:spPr>
          <a:xfrm>
            <a:off x="1759630" y="8296512"/>
            <a:ext cx="22523112" cy="4652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104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759630" y="766742"/>
            <a:ext cx="137815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source install </a:t>
            </a:r>
          </a:p>
        </p:txBody>
      </p:sp>
      <p:sp>
        <p:nvSpPr>
          <p:cNvPr id="40" name="Subtitle 2"/>
          <p:cNvSpPr txBox="1">
            <a:spLocks/>
          </p:cNvSpPr>
          <p:nvPr/>
        </p:nvSpPr>
        <p:spPr>
          <a:xfrm>
            <a:off x="1759630" y="3052207"/>
            <a:ext cx="13328120" cy="1122707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Running - </a:t>
            </a:r>
            <a:r>
              <a:rPr lang="en" altLang="ko-KR" sz="4000" dirty="0"/>
              <a:t>install </a:t>
            </a:r>
            <a:r>
              <a:rPr lang="en" altLang="ko-KR" sz="4000" dirty="0" err="1"/>
              <a:t>Kiali</a:t>
            </a:r>
            <a:endParaRPr lang="en" altLang="ko-KR" sz="4000" dirty="0"/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1759630" y="4948771"/>
            <a:ext cx="20356091" cy="2542583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$ cd ${GOPATH}/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src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github.com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/operator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$ make 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-create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AB9BC5E-D9E9-4A45-9952-D394529BE5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342" r="22260" b="37214"/>
          <a:stretch/>
        </p:blipFill>
        <p:spPr>
          <a:xfrm>
            <a:off x="1759630" y="8515694"/>
            <a:ext cx="22291217" cy="117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202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759630" y="766742"/>
            <a:ext cx="137815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source install </a:t>
            </a:r>
          </a:p>
        </p:txBody>
      </p:sp>
      <p:sp>
        <p:nvSpPr>
          <p:cNvPr id="40" name="Subtitle 2"/>
          <p:cNvSpPr txBox="1">
            <a:spLocks/>
          </p:cNvSpPr>
          <p:nvPr/>
        </p:nvSpPr>
        <p:spPr>
          <a:xfrm>
            <a:off x="1759630" y="3052207"/>
            <a:ext cx="13328120" cy="966382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en-US" altLang="ko-KR" sz="4000" dirty="0">
                <a:latin typeface="Montserrat" charset="0"/>
              </a:rPr>
              <a:t>Create account</a:t>
            </a:r>
            <a:endParaRPr lang="en" altLang="ko-KR" sz="4000" dirty="0"/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1759630" y="4948771"/>
            <a:ext cx="20356091" cy="3650578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US" dirty="0"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$ 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usr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/bin/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kubectl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 create secret generic 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 -n 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istio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-system --from-literal 'username=</a:t>
            </a:r>
            <a:r>
              <a:rPr lang="en-US" b="1" dirty="0">
                <a:latin typeface="Montserrat" charset="0"/>
                <a:ea typeface="Montserrat" charset="0"/>
                <a:cs typeface="Montserrat" charset="0"/>
              </a:rPr>
              <a:t>admin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' --from-literal 'passphrase=</a:t>
            </a:r>
            <a:r>
              <a:rPr lang="en-US" b="1" dirty="0">
                <a:latin typeface="Montserrat" charset="0"/>
                <a:ea typeface="Montserrat" charset="0"/>
                <a:cs typeface="Montserrat" charset="0"/>
              </a:rPr>
              <a:t>admin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1498628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8837283B-D656-5F4F-931B-10DB5115A7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75" t="-425" b="1"/>
          <a:stretch/>
        </p:blipFill>
        <p:spPr>
          <a:xfrm>
            <a:off x="93736" y="-76043"/>
            <a:ext cx="24199702" cy="1379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86721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759630" y="3686722"/>
            <a:ext cx="20058379" cy="2711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6000" dirty="0" err="1">
                <a:latin typeface="Montserrat Light" charset="0"/>
                <a:ea typeface="Montserrat Light" charset="0"/>
                <a:cs typeface="Montserrat Light" charset="0"/>
              </a:rPr>
              <a:t>Kiali</a:t>
            </a:r>
            <a:r>
              <a:rPr lang="ko-KR" altLang="en-US" sz="6000" dirty="0">
                <a:latin typeface="Montserrat Light" charset="0"/>
                <a:ea typeface="Montserrat Light" charset="0"/>
                <a:cs typeface="Montserrat Light" charset="0"/>
              </a:rPr>
              <a:t>는 </a:t>
            </a:r>
            <a:r>
              <a:rPr lang="en-US" altLang="ko-KR" sz="6000" dirty="0" err="1">
                <a:latin typeface="Montserrat Light" charset="0"/>
                <a:ea typeface="Montserrat Light" charset="0"/>
                <a:cs typeface="Montserrat Light" charset="0"/>
              </a:rPr>
              <a:t>Istio</a:t>
            </a:r>
            <a:r>
              <a:rPr lang="ko-KR" altLang="en-US" sz="6000" dirty="0">
                <a:latin typeface="Montserrat Light" charset="0"/>
                <a:ea typeface="Montserrat Light" charset="0"/>
                <a:cs typeface="Montserrat Light" charset="0"/>
              </a:rPr>
              <a:t>와 협력하여 </a:t>
            </a:r>
            <a:r>
              <a:rPr lang="en-US" altLang="ko-KR" sz="6000" dirty="0">
                <a:latin typeface="Montserrat Light" charset="0"/>
                <a:ea typeface="Montserrat Light" charset="0"/>
                <a:cs typeface="Montserrat Light" charset="0"/>
              </a:rPr>
              <a:t>circuit breakers, request rates,</a:t>
            </a:r>
            <a:r>
              <a:rPr lang="ko-KR" altLang="en-US" sz="60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altLang="ko-KR" sz="6000" dirty="0">
                <a:latin typeface="Montserrat Light" charset="0"/>
                <a:ea typeface="Montserrat Light" charset="0"/>
                <a:cs typeface="Montserrat Light" charset="0"/>
              </a:rPr>
              <a:t>request routing, latency </a:t>
            </a:r>
            <a:r>
              <a:rPr lang="ko-KR" altLang="en-US" sz="6000" dirty="0">
                <a:latin typeface="Montserrat Light" charset="0"/>
                <a:ea typeface="Montserrat Light" charset="0"/>
                <a:cs typeface="Montserrat Light" charset="0"/>
              </a:rPr>
              <a:t>같은 </a:t>
            </a:r>
            <a:r>
              <a:rPr lang="en-US" altLang="ko-KR" sz="6000" dirty="0">
                <a:latin typeface="Montserrat Light" charset="0"/>
                <a:ea typeface="Montserrat Light" charset="0"/>
                <a:cs typeface="Montserrat Light" charset="0"/>
              </a:rPr>
              <a:t>Service mesh topology</a:t>
            </a:r>
            <a:r>
              <a:rPr lang="ko-KR" altLang="en-US" sz="6000" dirty="0" err="1">
                <a:latin typeface="Montserrat Light" charset="0"/>
                <a:ea typeface="Montserrat Light" charset="0"/>
                <a:cs typeface="Montserrat Light" charset="0"/>
              </a:rPr>
              <a:t>를</a:t>
            </a:r>
            <a:r>
              <a:rPr lang="ko-KR" altLang="en-US" sz="60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6000" dirty="0" err="1">
                <a:latin typeface="Montserrat Light" charset="0"/>
                <a:ea typeface="Montserrat Light" charset="0"/>
                <a:cs typeface="Montserrat Light" charset="0"/>
              </a:rPr>
              <a:t>시각화한다</a:t>
            </a:r>
            <a:r>
              <a:rPr lang="en-US" altLang="ko-KR" sz="6000" dirty="0">
                <a:latin typeface="Montserrat Light" charset="0"/>
                <a:ea typeface="Montserrat Light" charset="0"/>
                <a:cs typeface="Montserrat Light" charset="0"/>
              </a:rPr>
              <a:t>.</a:t>
            </a:r>
            <a:endParaRPr lang="en-US" sz="6000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789250" y="8236044"/>
            <a:ext cx="11325392" cy="4839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50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Service mesh </a:t>
            </a:r>
            <a:r>
              <a:rPr lang="ko-KR" altLang="en-US" sz="50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란</a:t>
            </a:r>
            <a:r>
              <a:rPr lang="en-US" altLang="ko-KR" sz="50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?</a:t>
            </a:r>
            <a:r>
              <a:rPr lang="ko-KR" altLang="en-US" sz="50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</a:t>
            </a:r>
            <a:endParaRPr lang="en-US" sz="5000" b="1" dirty="0">
              <a:solidFill>
                <a:schemeClr val="tx2"/>
              </a:solidFill>
              <a:latin typeface="Montserrat Semi" charset="0"/>
              <a:ea typeface="Montserrat Semi" charset="0"/>
              <a:cs typeface="Montserrat Semi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ko-KR" altLang="en-US" sz="4000" dirty="0">
                <a:latin typeface="Montserrat Light" charset="0"/>
                <a:ea typeface="Montserrat Light" charset="0"/>
                <a:cs typeface="Montserrat Light" charset="0"/>
              </a:rPr>
              <a:t>네트워크를 통한 </a:t>
            </a:r>
            <a:r>
              <a:rPr lang="en-US" altLang="ko-KR" sz="4000" dirty="0">
                <a:latin typeface="Montserrat Light" charset="0"/>
                <a:ea typeface="Montserrat Light" charset="0"/>
                <a:cs typeface="Montserrat Light" charset="0"/>
              </a:rPr>
              <a:t>service-to-service </a:t>
            </a:r>
            <a:r>
              <a:rPr lang="ko-KR" altLang="en-US" sz="4000" dirty="0">
                <a:latin typeface="Montserrat Light" charset="0"/>
                <a:ea typeface="Montserrat Light" charset="0"/>
                <a:cs typeface="Montserrat Light" charset="0"/>
              </a:rPr>
              <a:t>통신을 제어하는 전용 인프라 계층</a:t>
            </a:r>
            <a:endParaRPr lang="en-US" altLang="ko-KR" sz="4000" dirty="0"/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000" dirty="0">
                <a:latin typeface="Montserrat Light" charset="0"/>
                <a:ea typeface="Montserrat Light" charset="0"/>
                <a:cs typeface="Montserrat Light" charset="0"/>
              </a:rPr>
              <a:t>Service mesh</a:t>
            </a:r>
            <a:r>
              <a:rPr lang="ko-KR" altLang="en-US" sz="4000" dirty="0" err="1">
                <a:latin typeface="Montserrat Light" charset="0"/>
                <a:ea typeface="Montserrat Light" charset="0"/>
                <a:cs typeface="Montserrat Light" charset="0"/>
              </a:rPr>
              <a:t>를</a:t>
            </a:r>
            <a:r>
              <a:rPr lang="ko-KR" altLang="en-US" sz="4000" dirty="0">
                <a:latin typeface="Montserrat Light" charset="0"/>
                <a:ea typeface="Montserrat Light" charset="0"/>
                <a:cs typeface="Montserrat Light" charset="0"/>
              </a:rPr>
              <a:t> 구성하는 개별 </a:t>
            </a:r>
            <a:r>
              <a:rPr lang="en-US" altLang="ko-KR" sz="4000" dirty="0">
                <a:latin typeface="Montserrat Light" charset="0"/>
                <a:ea typeface="Montserrat Light" charset="0"/>
                <a:cs typeface="Montserrat Light" charset="0"/>
              </a:rPr>
              <a:t>sidecar</a:t>
            </a:r>
            <a:r>
              <a:rPr lang="ko-KR" altLang="en-US" sz="40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altLang="ko-KR" sz="4000" dirty="0">
                <a:latin typeface="Montserrat Light" charset="0"/>
                <a:ea typeface="Montserrat Light" charset="0"/>
                <a:cs typeface="Montserrat Light" charset="0"/>
              </a:rPr>
              <a:t>Proxy</a:t>
            </a:r>
            <a:r>
              <a:rPr lang="ko-KR" altLang="en-US" sz="4000" dirty="0">
                <a:latin typeface="Montserrat Light" charset="0"/>
                <a:ea typeface="Montserrat Light" charset="0"/>
                <a:cs typeface="Montserrat Light" charset="0"/>
              </a:rPr>
              <a:t>들이</a:t>
            </a:r>
            <a:br>
              <a:rPr lang="en-US" altLang="ko-KR" sz="4000" dirty="0">
                <a:latin typeface="Montserrat Light" charset="0"/>
                <a:ea typeface="Montserrat Light" charset="0"/>
                <a:cs typeface="Montserrat Light" charset="0"/>
              </a:rPr>
            </a:br>
            <a:r>
              <a:rPr lang="ko-KR" altLang="en-US" sz="4000" dirty="0">
                <a:latin typeface="Montserrat Light" charset="0"/>
                <a:ea typeface="Montserrat Light" charset="0"/>
                <a:cs typeface="Montserrat Light" charset="0"/>
              </a:rPr>
              <a:t>모여 </a:t>
            </a:r>
            <a:r>
              <a:rPr lang="en-US" altLang="ko-KR" sz="4000" dirty="0">
                <a:latin typeface="Montserrat Light" charset="0"/>
                <a:ea typeface="Montserrat Light" charset="0"/>
                <a:cs typeface="Montserrat Light" charset="0"/>
              </a:rPr>
              <a:t>mesh network</a:t>
            </a:r>
            <a:r>
              <a:rPr lang="ko-KR" altLang="en-US" sz="4000" dirty="0" err="1">
                <a:latin typeface="Montserrat Light" charset="0"/>
                <a:ea typeface="Montserrat Light" charset="0"/>
                <a:cs typeface="Montserrat Light" charset="0"/>
              </a:rPr>
              <a:t>를</a:t>
            </a:r>
            <a:r>
              <a:rPr lang="ko-KR" altLang="en-US" sz="4000" dirty="0">
                <a:latin typeface="Montserrat Light" charset="0"/>
                <a:ea typeface="Montserrat Light" charset="0"/>
                <a:cs typeface="Montserrat Light" charset="0"/>
              </a:rPr>
              <a:t> 형성</a:t>
            </a:r>
            <a:endParaRPr lang="en-US" sz="4000" dirty="0"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59630" y="766742"/>
            <a:ext cx="332975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endParaRPr lang="en-US" sz="13800" b="1" dirty="0">
              <a:solidFill>
                <a:schemeClr val="tx2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5895512-9BFD-5E42-9AE6-14B5CB6BBBEE}"/>
              </a:ext>
            </a:extLst>
          </p:cNvPr>
          <p:cNvSpPr/>
          <p:nvPr/>
        </p:nvSpPr>
        <p:spPr>
          <a:xfrm>
            <a:off x="12789250" y="8420986"/>
            <a:ext cx="11134006" cy="4654460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 descr="건물, 블라인드이(가) 표시된 사진&#10;&#10;자동 생성된 설명">
            <a:extLst>
              <a:ext uri="{FF2B5EF4-FFF2-40B4-BE49-F238E27FC236}">
                <a16:creationId xmlns:a16="http://schemas.microsoft.com/office/drawing/2014/main" id="{8D82F4C6-ED4C-0E47-B452-DDF38A7A2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587" y="8236044"/>
            <a:ext cx="106680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687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759630" y="766742"/>
            <a:ext cx="1281709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Architecture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E9C1D8EA-14F4-5D49-9987-D225559004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88" t="2862" r="11678" b="7209"/>
          <a:stretch/>
        </p:blipFill>
        <p:spPr>
          <a:xfrm>
            <a:off x="595422" y="4615969"/>
            <a:ext cx="9607537" cy="6103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355F41-49CB-EF4B-AA28-82CDCB818FB9}"/>
              </a:ext>
            </a:extLst>
          </p:cNvPr>
          <p:cNvSpPr txBox="1"/>
          <p:nvPr/>
        </p:nvSpPr>
        <p:spPr>
          <a:xfrm>
            <a:off x="10889150" y="8262744"/>
            <a:ext cx="13831658" cy="2456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40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</a:t>
            </a:r>
            <a:r>
              <a:rPr lang="en-US" sz="40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fornt</a:t>
            </a:r>
            <a:r>
              <a:rPr lang="en-US" sz="40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-end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>
                <a:latin typeface="Montserrat Light" charset="0"/>
                <a:ea typeface="Montserrat Light" charset="0"/>
                <a:cs typeface="Montserrat Light" charset="0"/>
              </a:rPr>
              <a:t> React</a:t>
            </a: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로 구축</a:t>
            </a:r>
            <a:r>
              <a:rPr lang="en-US" altLang="ko-KR" sz="3300" dirty="0">
                <a:latin typeface="Montserrat Light" charset="0"/>
                <a:ea typeface="Montserrat Light" charset="0"/>
                <a:cs typeface="Montserrat Light" charset="0"/>
              </a:rPr>
              <a:t>, Typescript</a:t>
            </a: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로 작성된 단일 페이지 웹 애플리케이션</a:t>
            </a:r>
            <a:endParaRPr lang="en-US" altLang="ko-KR" sz="3300" dirty="0">
              <a:latin typeface="Montserrat Light" charset="0"/>
              <a:ea typeface="Montserrat Light" charset="0"/>
              <a:cs typeface="Montserrat Light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백엔드에서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데이터를 가져와 시각화</a:t>
            </a:r>
            <a:endParaRPr lang="en-US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5A6740-CF6E-7845-81A3-325956B65A52}"/>
              </a:ext>
            </a:extLst>
          </p:cNvPr>
          <p:cNvSpPr txBox="1"/>
          <p:nvPr/>
        </p:nvSpPr>
        <p:spPr>
          <a:xfrm>
            <a:off x="10889150" y="3932934"/>
            <a:ext cx="13831659" cy="3218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40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back-end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Container application platform 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(</a:t>
            </a:r>
            <a:r>
              <a:rPr lang="en-US" altLang="ko-KR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kubernetes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)</a:t>
            </a:r>
            <a:r>
              <a:rPr 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에서 실행되는 애플리케이션</a:t>
            </a:r>
            <a:endParaRPr lang="en-US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Istio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와 통신하고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데이터를 검색 및 처리하여 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front-end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에 데이터 제공</a:t>
            </a:r>
            <a:endParaRPr lang="en-US" altLang="ko-KR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Go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언어로 작성됨</a:t>
            </a:r>
            <a:endParaRPr lang="en-US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58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759630" y="766742"/>
            <a:ext cx="1281709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Architecture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E9C1D8EA-14F4-5D49-9987-D225559004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88" t="2862" r="11678" b="7209"/>
          <a:stretch/>
        </p:blipFill>
        <p:spPr>
          <a:xfrm>
            <a:off x="595422" y="4615969"/>
            <a:ext cx="9607537" cy="6103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355F41-49CB-EF4B-AA28-82CDCB818FB9}"/>
              </a:ext>
            </a:extLst>
          </p:cNvPr>
          <p:cNvSpPr txBox="1"/>
          <p:nvPr/>
        </p:nvSpPr>
        <p:spPr>
          <a:xfrm>
            <a:off x="10889150" y="8262744"/>
            <a:ext cx="13831658" cy="3983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tx2"/>
                </a:solidFill>
                <a:latin typeface="Montserrat Semi" charset="0"/>
                <a:ea typeface="Montserrat Light" charset="0"/>
                <a:cs typeface="Montserrat Light" charset="0"/>
              </a:rPr>
              <a:t>Prometheus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3300" dirty="0" err="1">
                <a:latin typeface="Montserrat Light" charset="0"/>
                <a:ea typeface="Montserrat Light" charset="0"/>
                <a:cs typeface="Montserrat Light" charset="0"/>
              </a:rPr>
              <a:t>메트릭</a:t>
            </a: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 데이터가 </a:t>
            </a:r>
            <a:r>
              <a:rPr lang="en-US" altLang="ko-KR" sz="3300" dirty="0">
                <a:latin typeface="Montserrat Light" charset="0"/>
                <a:ea typeface="Montserrat Light" charset="0"/>
                <a:cs typeface="Montserrat Light" charset="0"/>
              </a:rPr>
              <a:t>Prometheus</a:t>
            </a: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에 저장</a:t>
            </a:r>
            <a:endParaRPr lang="en-US" altLang="ko-KR" sz="3300" dirty="0">
              <a:latin typeface="Montserrat Light" charset="0"/>
              <a:ea typeface="Montserrat Light" charset="0"/>
              <a:cs typeface="Montserrat Light" charset="0"/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altLang="ko-KR" sz="3300" dirty="0" err="1">
                <a:latin typeface="Montserrat Light" charset="0"/>
                <a:ea typeface="Montserrat Light" charset="0"/>
                <a:cs typeface="Montserrat Light" charset="0"/>
              </a:rPr>
              <a:t>Kiali</a:t>
            </a: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는 </a:t>
            </a:r>
            <a:r>
              <a:rPr lang="en-US" altLang="ko-KR" sz="3300" dirty="0">
                <a:latin typeface="Montserrat Light" charset="0"/>
                <a:ea typeface="Montserrat Light" charset="0"/>
                <a:cs typeface="Montserrat Light" charset="0"/>
              </a:rPr>
              <a:t>Prometheus</a:t>
            </a: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에 저장된 데이터를 사용</a:t>
            </a:r>
            <a:br>
              <a:rPr lang="en-US" altLang="ko-KR" sz="3300" dirty="0">
                <a:latin typeface="Montserrat Light" charset="0"/>
                <a:ea typeface="Montserrat Light" charset="0"/>
                <a:cs typeface="Montserrat Light" charset="0"/>
              </a:rPr>
            </a:br>
            <a:r>
              <a:rPr lang="en-US" altLang="ko-KR" sz="3300" dirty="0">
                <a:latin typeface="Montserrat Light" charset="0"/>
                <a:ea typeface="Montserrat Light" charset="0"/>
                <a:cs typeface="Montserrat Light" charset="0"/>
              </a:rPr>
              <a:t> (</a:t>
            </a:r>
            <a:r>
              <a:rPr lang="ko-KR" altLang="en-US" sz="3300" dirty="0" err="1">
                <a:latin typeface="Montserrat Light" charset="0"/>
                <a:ea typeface="Montserrat Light" charset="0"/>
                <a:cs typeface="Montserrat Light" charset="0"/>
              </a:rPr>
              <a:t>메트릭</a:t>
            </a: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 표시 및 상태 계산</a:t>
            </a:r>
            <a:r>
              <a:rPr lang="en-US" altLang="ko-KR" sz="3300" dirty="0">
                <a:latin typeface="Montserrat Light" charset="0"/>
                <a:ea typeface="Montserrat Light" charset="0"/>
                <a:cs typeface="Montserrat Light" charset="0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endParaRPr lang="en-US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5A6740-CF6E-7845-81A3-325956B65A52}"/>
              </a:ext>
            </a:extLst>
          </p:cNvPr>
          <p:cNvSpPr txBox="1"/>
          <p:nvPr/>
        </p:nvSpPr>
        <p:spPr>
          <a:xfrm>
            <a:off x="10889150" y="3932934"/>
            <a:ext cx="13831659" cy="3284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Istio</a:t>
            </a:r>
            <a:endParaRPr lang="en-US" sz="4000" b="1" dirty="0">
              <a:solidFill>
                <a:schemeClr val="tx2"/>
              </a:solidFill>
              <a:latin typeface="Montserrat Semi" charset="0"/>
              <a:ea typeface="Montserrat Semi" charset="0"/>
              <a:cs typeface="Montserrat Semi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Kiali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는 </a:t>
            </a:r>
            <a:r>
              <a:rPr lang="en-US" altLang="ko-KR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Istio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에 의존</a:t>
            </a:r>
            <a:endParaRPr lang="en-US" altLang="ko-KR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Kiali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는 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Prometheus,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Cluster API</a:t>
            </a:r>
            <a:r>
              <a:rPr lang="ko-KR" altLang="en-US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를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통해 노출되는 </a:t>
            </a:r>
            <a:r>
              <a:rPr lang="en-US" altLang="ko-KR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Istio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데이터와 구성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(</a:t>
            </a:r>
            <a:r>
              <a:rPr lang="en" altLang="ko-KR" dirty="0"/>
              <a:t>configurations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)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을 검색</a:t>
            </a:r>
            <a:endParaRPr lang="en-US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8005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759630" y="766742"/>
            <a:ext cx="1281709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Architecture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E9C1D8EA-14F4-5D49-9987-D225559004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688" t="2862" r="11678" b="7209"/>
          <a:stretch/>
        </p:blipFill>
        <p:spPr>
          <a:xfrm>
            <a:off x="595422" y="4615969"/>
            <a:ext cx="9607537" cy="6103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355F41-49CB-EF4B-AA28-82CDCB818FB9}"/>
              </a:ext>
            </a:extLst>
          </p:cNvPr>
          <p:cNvSpPr txBox="1"/>
          <p:nvPr/>
        </p:nvSpPr>
        <p:spPr>
          <a:xfrm>
            <a:off x="10889150" y="8262744"/>
            <a:ext cx="13831658" cy="1698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tx2"/>
                </a:solidFill>
                <a:latin typeface="Montserrat Semi" charset="0"/>
                <a:ea typeface="Montserrat Light" charset="0"/>
                <a:cs typeface="Montserrat Light" charset="0"/>
              </a:rPr>
              <a:t>Jaeger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 추적 데이터 </a:t>
            </a:r>
            <a:r>
              <a:rPr lang="en-US" altLang="ko-KR" sz="3300" dirty="0">
                <a:latin typeface="Montserrat Light" charset="0"/>
                <a:ea typeface="Montserrat Light" charset="0"/>
                <a:cs typeface="Montserrat Light" charset="0"/>
              </a:rPr>
              <a:t>(</a:t>
            </a:r>
            <a:r>
              <a:rPr lang="en-US" altLang="ko-KR" sz="3300" dirty="0" err="1">
                <a:latin typeface="Montserrat Light" charset="0"/>
                <a:ea typeface="Montserrat Light" charset="0"/>
                <a:cs typeface="Montserrat Light" charset="0"/>
              </a:rPr>
              <a:t>Istio</a:t>
            </a:r>
            <a:r>
              <a:rPr lang="ko-KR" altLang="en-US" sz="3300" dirty="0">
                <a:latin typeface="Montserrat Light" charset="0"/>
                <a:ea typeface="Montserrat Light" charset="0"/>
                <a:cs typeface="Montserrat Light" charset="0"/>
              </a:rPr>
              <a:t>의 분산 추적이 사용 가능한 </a:t>
            </a:r>
            <a:r>
              <a:rPr lang="ko-KR" altLang="en-US" sz="3300">
                <a:latin typeface="Montserrat Light" charset="0"/>
                <a:ea typeface="Montserrat Light" charset="0"/>
                <a:cs typeface="Montserrat Light" charset="0"/>
              </a:rPr>
              <a:t>경우에만 사용</a:t>
            </a:r>
            <a:r>
              <a:rPr lang="en-US" altLang="ko-KR" sz="3300">
                <a:latin typeface="Montserrat Light" charset="0"/>
                <a:ea typeface="Montserrat Light" charset="0"/>
                <a:cs typeface="Montserrat Light" charset="0"/>
              </a:rPr>
              <a:t>)</a:t>
            </a:r>
            <a:endParaRPr lang="en-US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5A6740-CF6E-7845-81A3-325956B65A52}"/>
              </a:ext>
            </a:extLst>
          </p:cNvPr>
          <p:cNvSpPr txBox="1"/>
          <p:nvPr/>
        </p:nvSpPr>
        <p:spPr>
          <a:xfrm>
            <a:off x="10889150" y="3932934"/>
            <a:ext cx="13831659" cy="3222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Cluster API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서비스 </a:t>
            </a:r>
            <a:r>
              <a:rPr lang="ko-KR" altLang="en-US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메쉬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구성을 가져오고 해결하기 위해 사용</a:t>
            </a:r>
            <a:endParaRPr lang="en-US" altLang="ko-KR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네임 스페이스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서비스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.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배포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ko-KR" altLang="en-US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파드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및 기타 </a:t>
            </a:r>
            <a:r>
              <a:rPr lang="ko-KR" altLang="en-US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엔터티에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대한 정의를 검색</a:t>
            </a:r>
            <a:b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</a:b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가상 서비스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결로 규칙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, 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게이트웨이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,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할당량 등 </a:t>
            </a:r>
            <a:r>
              <a:rPr lang="en-US" altLang="ko-KR" sz="3300" dirty="0" err="1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Istio</a:t>
            </a:r>
            <a:r>
              <a:rPr lang="en-US" altLang="ko-KR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configurations</a:t>
            </a:r>
            <a:r>
              <a:rPr lang="ko-KR" altLang="en-US" sz="3300" dirty="0">
                <a:solidFill>
                  <a:schemeClr val="tx2"/>
                </a:solidFill>
                <a:latin typeface="Montserrat Light" charset="0"/>
                <a:ea typeface="Montserrat Light" charset="0"/>
                <a:cs typeface="Montserrat Light" charset="0"/>
              </a:rPr>
              <a:t> 검색</a:t>
            </a:r>
            <a:endParaRPr lang="en-US" sz="3300" dirty="0">
              <a:solidFill>
                <a:schemeClr val="tx2"/>
              </a:solidFill>
              <a:latin typeface="Montserrat Light" charset="0"/>
              <a:ea typeface="Montserrat Light" charset="0"/>
              <a:cs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85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759630" y="766742"/>
            <a:ext cx="137815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source install </a:t>
            </a:r>
          </a:p>
        </p:txBody>
      </p:sp>
      <p:sp>
        <p:nvSpPr>
          <p:cNvPr id="40" name="Subtitle 2"/>
          <p:cNvSpPr txBox="1">
            <a:spLocks/>
          </p:cNvSpPr>
          <p:nvPr/>
        </p:nvSpPr>
        <p:spPr>
          <a:xfrm>
            <a:off x="1759630" y="3052207"/>
            <a:ext cx="13328120" cy="1116744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ko-KR" altLang="en-US" dirty="0">
                <a:latin typeface="Montserrat" charset="0"/>
                <a:ea typeface="Montserrat" charset="0"/>
                <a:cs typeface="Montserrat" charset="0"/>
              </a:rPr>
              <a:t>준비사항</a:t>
            </a:r>
            <a:endParaRPr lang="en-US" dirty="0"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1759630" y="4948771"/>
            <a:ext cx="20356091" cy="8000487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" altLang="ko-KR" dirty="0"/>
              <a:t>Go Programming Language </a:t>
            </a:r>
            <a:r>
              <a:rPr lang="ko-KR" altLang="en-US" dirty="0"/>
              <a:t>설치</a:t>
            </a:r>
            <a:endParaRPr lang="en-US" altLang="ko-KR" dirty="0"/>
          </a:p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" altLang="ko-KR" dirty="0"/>
              <a:t>git </a:t>
            </a:r>
            <a:r>
              <a:rPr lang="ko-KR" altLang="en-US" dirty="0"/>
              <a:t>설치</a:t>
            </a:r>
            <a:endParaRPr lang="en-US" altLang="ko-KR" dirty="0"/>
          </a:p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" altLang="ko-KR" dirty="0"/>
              <a:t>Docker </a:t>
            </a:r>
            <a:r>
              <a:rPr lang="ko-KR" altLang="en-US" dirty="0"/>
              <a:t>설치</a:t>
            </a:r>
            <a:endParaRPr lang="en-US" altLang="ko-KR" dirty="0"/>
          </a:p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" altLang="ko-KR" dirty="0"/>
              <a:t>Kubernetes </a:t>
            </a:r>
            <a:r>
              <a:rPr lang="ko-KR" altLang="en-US" dirty="0"/>
              <a:t>설치</a:t>
            </a:r>
            <a:endParaRPr lang="en-US" altLang="ko-KR" dirty="0"/>
          </a:p>
          <a:p>
            <a:pPr marL="914400" indent="-914400">
              <a:lnSpc>
                <a:spcPct val="150000"/>
              </a:lnSpc>
              <a:buFont typeface="+mj-lt"/>
              <a:buAutoNum type="arabicPeriod"/>
            </a:pPr>
            <a:r>
              <a:rPr lang="en" altLang="ko-KR" dirty="0" err="1"/>
              <a:t>Istio</a:t>
            </a:r>
            <a:r>
              <a:rPr lang="en" altLang="ko-KR" dirty="0"/>
              <a:t> </a:t>
            </a:r>
            <a:r>
              <a:rPr lang="ko-KR" altLang="en-US" dirty="0"/>
              <a:t>설치</a:t>
            </a:r>
          </a:p>
          <a:p>
            <a:pPr>
              <a:lnSpc>
                <a:spcPct val="150000"/>
              </a:lnSpc>
            </a:pPr>
            <a:endParaRPr lang="en-US" dirty="0"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935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759630" y="766742"/>
            <a:ext cx="137815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source install </a:t>
            </a:r>
          </a:p>
        </p:txBody>
      </p:sp>
      <p:sp>
        <p:nvSpPr>
          <p:cNvPr id="40" name="Subtitle 2"/>
          <p:cNvSpPr txBox="1">
            <a:spLocks/>
          </p:cNvSpPr>
          <p:nvPr/>
        </p:nvSpPr>
        <p:spPr>
          <a:xfrm>
            <a:off x="1759630" y="3052207"/>
            <a:ext cx="13328120" cy="1122707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Building - </a:t>
            </a:r>
            <a:r>
              <a:rPr lang="en" altLang="ko-KR" sz="4000" dirty="0"/>
              <a:t>GOPATH </a:t>
            </a:r>
            <a:r>
              <a:rPr lang="ko-KR" altLang="en-US" sz="4000" dirty="0"/>
              <a:t>내에서 </a:t>
            </a:r>
            <a:r>
              <a:rPr lang="en-US" altLang="ko-KR" sz="4000" dirty="0" err="1"/>
              <a:t>Kiali</a:t>
            </a:r>
            <a:r>
              <a:rPr lang="ko-KR" altLang="en-US" sz="4000" dirty="0"/>
              <a:t> </a:t>
            </a:r>
            <a:r>
              <a:rPr lang="en-US" altLang="ko-KR" sz="4000" dirty="0"/>
              <a:t> </a:t>
            </a:r>
            <a:r>
              <a:rPr lang="ko-KR" altLang="en-US" sz="4000" dirty="0"/>
              <a:t>클론</a:t>
            </a: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1759630" y="4948771"/>
            <a:ext cx="20356091" cy="8091409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$ export GOPATH=/source/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endParaRPr lang="en-US" sz="4000" dirty="0"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50000"/>
              </a:lnSpc>
            </a:pP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$ 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mkdir</a:t>
            </a: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 -p $GOPATH</a:t>
            </a:r>
          </a:p>
          <a:p>
            <a:pPr>
              <a:lnSpc>
                <a:spcPct val="150000"/>
              </a:lnSpc>
            </a:pP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$ cd $GOPATH</a:t>
            </a:r>
          </a:p>
          <a:p>
            <a:pPr>
              <a:lnSpc>
                <a:spcPct val="150000"/>
              </a:lnSpc>
            </a:pP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$ 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mkdir</a:t>
            </a: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 -p 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src</a:t>
            </a: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github.com</a:t>
            </a: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endParaRPr lang="en-US" sz="4000" dirty="0"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50000"/>
              </a:lnSpc>
            </a:pP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$ cd 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src</a:t>
            </a: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github.com</a:t>
            </a: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endParaRPr lang="en-US" sz="4000" dirty="0"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50000"/>
              </a:lnSpc>
            </a:pP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$ git clone https://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github.com</a:t>
            </a: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sz="4000" dirty="0" err="1">
                <a:latin typeface="Montserrat" charset="0"/>
                <a:ea typeface="Montserrat" charset="0"/>
                <a:cs typeface="Montserrat" charset="0"/>
              </a:rPr>
              <a:t>kiali.git</a:t>
            </a:r>
            <a:endParaRPr lang="en-US" sz="4000" dirty="0"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50000"/>
              </a:lnSpc>
            </a:pPr>
            <a:r>
              <a:rPr lang="en-US" sz="4000" dirty="0">
                <a:latin typeface="Montserrat" charset="0"/>
                <a:ea typeface="Montserrat" charset="0"/>
                <a:cs typeface="Montserrat" charset="0"/>
              </a:rPr>
              <a:t>$ export PATH=${PATH}:${GOPATH}/bin</a:t>
            </a:r>
          </a:p>
        </p:txBody>
      </p:sp>
    </p:spTree>
    <p:extLst>
      <p:ext uri="{BB962C8B-B14F-4D97-AF65-F5344CB8AC3E}">
        <p14:creationId xmlns:p14="http://schemas.microsoft.com/office/powerpoint/2010/main" val="3883881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759630" y="766742"/>
            <a:ext cx="137815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source install </a:t>
            </a:r>
          </a:p>
        </p:txBody>
      </p:sp>
      <p:sp>
        <p:nvSpPr>
          <p:cNvPr id="40" name="Subtitle 2"/>
          <p:cNvSpPr txBox="1">
            <a:spLocks/>
          </p:cNvSpPr>
          <p:nvPr/>
        </p:nvSpPr>
        <p:spPr>
          <a:xfrm>
            <a:off x="1759630" y="3052207"/>
            <a:ext cx="13328120" cy="1122707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Building - </a:t>
            </a:r>
            <a:r>
              <a:rPr lang="en" altLang="ko-KR" sz="4000" dirty="0"/>
              <a:t>Install Glide</a:t>
            </a: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1759630" y="4948771"/>
            <a:ext cx="20356091" cy="2542583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$ cd ${GOPATH}/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src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github.com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endParaRPr lang="en-US" dirty="0"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$ make dep-install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48AE6E01-DC50-A141-A129-8E4AE68E8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630" y="7791673"/>
            <a:ext cx="22065176" cy="574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37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1759630" y="766742"/>
            <a:ext cx="1378159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 b="1" dirty="0" err="1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Kiali</a:t>
            </a:r>
            <a:r>
              <a:rPr lang="en-US" sz="13800" b="1" dirty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 source install </a:t>
            </a:r>
          </a:p>
        </p:txBody>
      </p:sp>
      <p:sp>
        <p:nvSpPr>
          <p:cNvPr id="40" name="Subtitle 2"/>
          <p:cNvSpPr txBox="1">
            <a:spLocks/>
          </p:cNvSpPr>
          <p:nvPr/>
        </p:nvSpPr>
        <p:spPr>
          <a:xfrm>
            <a:off x="1759630" y="3052207"/>
            <a:ext cx="13328120" cy="1122707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Running</a:t>
            </a:r>
            <a:r>
              <a:rPr lang="ko-KR" altLang="en-US" dirty="0"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-US" altLang="ko-KR" dirty="0">
                <a:latin typeface="Montserrat" charset="0"/>
                <a:ea typeface="Montserrat" charset="0"/>
                <a:cs typeface="Montserrat" charset="0"/>
              </a:rPr>
              <a:t>-</a:t>
            </a:r>
            <a:r>
              <a:rPr lang="ko-KR" altLang="en-US" dirty="0"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en" altLang="ko-KR" sz="4000" dirty="0"/>
              <a:t>Building the Container Image</a:t>
            </a:r>
          </a:p>
        </p:txBody>
      </p:sp>
      <p:sp>
        <p:nvSpPr>
          <p:cNvPr id="41" name="Subtitle 2"/>
          <p:cNvSpPr txBox="1">
            <a:spLocks/>
          </p:cNvSpPr>
          <p:nvPr/>
        </p:nvSpPr>
        <p:spPr>
          <a:xfrm>
            <a:off x="1759630" y="4443090"/>
            <a:ext cx="20356091" cy="2542583"/>
          </a:xfrm>
          <a:prstGeom prst="rect">
            <a:avLst/>
          </a:prstGeom>
        </p:spPr>
        <p:txBody>
          <a:bodyPr vert="horz" wrap="square" lIns="182844" tIns="91422" rIns="182844" bIns="91422" rtlCol="0">
            <a:spAutoFit/>
          </a:bodyPr>
          <a:lstStyle>
            <a:lvl1pPr marL="0" indent="0" algn="l" defTabSz="1828434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None/>
              <a:defRPr lang="en-US" sz="48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1pPr>
            <a:lvl2pPr marL="914217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40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2pPr>
            <a:lvl3pPr marL="1828434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6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3pPr>
            <a:lvl4pPr marL="2742651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 smtClean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4pPr>
            <a:lvl5pPr marL="3656868" indent="0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kern="1200" dirty="0">
                <a:solidFill>
                  <a:schemeClr val="tx1"/>
                </a:solidFill>
                <a:effectLst/>
                <a:latin typeface="Lato Light"/>
                <a:ea typeface="+mn-ea"/>
                <a:cs typeface="Lato Light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$ cd ${GOPATH}/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src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github.com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kiali</a:t>
            </a:r>
            <a:endParaRPr lang="en-US" dirty="0"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$ make docker-build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8C878FF-2E1F-6A48-8F4C-BA73783C6C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559" r="31721"/>
          <a:stretch/>
        </p:blipFill>
        <p:spPr>
          <a:xfrm>
            <a:off x="1759630" y="6985673"/>
            <a:ext cx="18309265" cy="663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128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ack Minimal 1">
      <a:dk1>
        <a:srgbClr val="000000"/>
      </a:dk1>
      <a:lt1>
        <a:srgbClr val="FFFFFF"/>
      </a:lt1>
      <a:dk2>
        <a:srgbClr val="000000"/>
      </a:dk2>
      <a:lt2>
        <a:srgbClr val="F6F7FA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B0B1B3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453</Words>
  <Application>Microsoft Macintosh PowerPoint</Application>
  <PresentationFormat>사용자 지정</PresentationFormat>
  <Paragraphs>71</Paragraphs>
  <Slides>13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맑은 고딕</vt:lpstr>
      <vt:lpstr>Lato Light</vt:lpstr>
      <vt:lpstr>Montserrat</vt:lpstr>
      <vt:lpstr>Montserrat Light</vt:lpstr>
      <vt:lpstr>Montserrat Semi</vt:lpstr>
      <vt:lpstr>Montserrat Ultra Light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조한주</dc:creator>
  <cp:lastModifiedBy>조한주</cp:lastModifiedBy>
  <cp:revision>3</cp:revision>
  <dcterms:created xsi:type="dcterms:W3CDTF">2019-06-21T03:01:48Z</dcterms:created>
  <dcterms:modified xsi:type="dcterms:W3CDTF">2019-06-21T07:35:52Z</dcterms:modified>
</cp:coreProperties>
</file>